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10287000" cy="18288000"/>
  <p:embeddedFontLst>
    <p:embeddedFont>
      <p:font typeface="Candara"/>
      <p:regular r:id="rId20"/>
      <p:bold r:id="rId21"/>
      <p:italic r:id="rId22"/>
      <p:boldItalic r:id="rId23"/>
    </p:embeddedFont>
    <p:embeddedFont>
      <p:font typeface="Average"/>
      <p:regular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ndara-regular.fntdata"/><Relationship Id="rId22" Type="http://schemas.openxmlformats.org/officeDocument/2006/relationships/font" Target="fonts/Candara-italic.fntdata"/><Relationship Id="rId21" Type="http://schemas.openxmlformats.org/officeDocument/2006/relationships/font" Target="fonts/Candara-bold.fntdata"/><Relationship Id="rId24" Type="http://schemas.openxmlformats.org/officeDocument/2006/relationships/font" Target="fonts/Average-regular.fntdata"/><Relationship Id="rId23" Type="http://schemas.openxmlformats.org/officeDocument/2006/relationships/font" Target="fonts/Candar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4eb269a01_6_1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e4eb269a01_6_1:notes"/>
          <p:cNvSpPr/>
          <p:nvPr>
            <p:ph idx="2" type="sldImg"/>
          </p:nvPr>
        </p:nvSpPr>
        <p:spPr>
          <a:xfrm>
            <a:off x="1714825" y="1371600"/>
            <a:ext cx="6858300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4eb269a1d_0_0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e4eb269a1d_0_0:notes"/>
          <p:cNvSpPr/>
          <p:nvPr>
            <p:ph idx="2" type="sldImg"/>
          </p:nvPr>
        </p:nvSpPr>
        <p:spPr>
          <a:xfrm>
            <a:off x="1714825" y="1371600"/>
            <a:ext cx="6858300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4eb269a1d_2_0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e4eb269a1d_2_0:notes"/>
          <p:cNvSpPr/>
          <p:nvPr>
            <p:ph idx="2" type="sldImg"/>
          </p:nvPr>
        </p:nvSpPr>
        <p:spPr>
          <a:xfrm>
            <a:off x="1714825" y="1371600"/>
            <a:ext cx="6858300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4eb269a01_6_6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e4eb269a01_6_6:notes"/>
          <p:cNvSpPr/>
          <p:nvPr>
            <p:ph idx="2" type="sldImg"/>
          </p:nvPr>
        </p:nvSpPr>
        <p:spPr>
          <a:xfrm>
            <a:off x="1714825" y="1371600"/>
            <a:ext cx="6858300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4eb269a1d_7_0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e4eb269a1d_7_0:notes"/>
          <p:cNvSpPr/>
          <p:nvPr>
            <p:ph idx="2" type="sldImg"/>
          </p:nvPr>
        </p:nvSpPr>
        <p:spPr>
          <a:xfrm>
            <a:off x="1714825" y="1371600"/>
            <a:ext cx="6858300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4f75b6f6d_0_0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e4f75b6f6d_0_0:notes"/>
          <p:cNvSpPr/>
          <p:nvPr>
            <p:ph idx="2" type="sldImg"/>
          </p:nvPr>
        </p:nvSpPr>
        <p:spPr>
          <a:xfrm>
            <a:off x="1714825" y="1371600"/>
            <a:ext cx="6858300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714825" y="1371600"/>
            <a:ext cx="6858325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4e26a7fe9_12_1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e4e26a7fe9_12_1:notes"/>
          <p:cNvSpPr/>
          <p:nvPr>
            <p:ph idx="2" type="sldImg"/>
          </p:nvPr>
        </p:nvSpPr>
        <p:spPr>
          <a:xfrm>
            <a:off x="1714825" y="1371600"/>
            <a:ext cx="6858300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4e26a7fe9_12_7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e4e26a7fe9_12_7:notes"/>
          <p:cNvSpPr/>
          <p:nvPr>
            <p:ph idx="2" type="sldImg"/>
          </p:nvPr>
        </p:nvSpPr>
        <p:spPr>
          <a:xfrm>
            <a:off x="1714825" y="1371600"/>
            <a:ext cx="6858300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4e26a7fe9_12_13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e4e26a7fe9_12_13:notes"/>
          <p:cNvSpPr/>
          <p:nvPr>
            <p:ph idx="2" type="sldImg"/>
          </p:nvPr>
        </p:nvSpPr>
        <p:spPr>
          <a:xfrm>
            <a:off x="1714825" y="1371600"/>
            <a:ext cx="6858300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4e26a7fe9_12_19:notes"/>
          <p:cNvSpPr txBox="1"/>
          <p:nvPr>
            <p:ph idx="1" type="body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e4e26a7fe9_12_19:notes"/>
          <p:cNvSpPr/>
          <p:nvPr>
            <p:ph idx="2" type="sldImg"/>
          </p:nvPr>
        </p:nvSpPr>
        <p:spPr>
          <a:xfrm>
            <a:off x="1714825" y="1371600"/>
            <a:ext cx="6858300" cy="6858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457200" y="274638"/>
            <a:ext cx="134393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457200" y="1759124"/>
            <a:ext cx="17471776" cy="7704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167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2834680" y="975201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263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457200" y="274638"/>
            <a:ext cx="134393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 rot="5400000">
            <a:off x="5340660" y="-3124336"/>
            <a:ext cx="7704856" cy="17471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0" type="dt"/>
          </p:nvPr>
        </p:nvSpPr>
        <p:spPr>
          <a:xfrm>
            <a:off x="167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1" type="ftr"/>
          </p:nvPr>
        </p:nvSpPr>
        <p:spPr>
          <a:xfrm>
            <a:off x="2834680" y="975201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2" type="sldNum"/>
          </p:nvPr>
        </p:nvSpPr>
        <p:spPr>
          <a:xfrm>
            <a:off x="6263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167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2834680" y="975201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6263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ctrTitle"/>
          </p:nvPr>
        </p:nvSpPr>
        <p:spPr>
          <a:xfrm>
            <a:off x="685800" y="2130425"/>
            <a:ext cx="17171167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1371600" y="3886201"/>
            <a:ext cx="16485367" cy="1617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3200"/>
              <a:buNone/>
              <a:defRPr>
                <a:solidFill>
                  <a:srgbClr val="F5F5F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800"/>
              <a:buNone/>
              <a:defRPr>
                <a:solidFill>
                  <a:srgbClr val="F5F5F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400"/>
              <a:buNone/>
              <a:defRPr>
                <a:solidFill>
                  <a:srgbClr val="F5F5F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000"/>
              <a:buNone/>
              <a:defRPr>
                <a:solidFill>
                  <a:srgbClr val="F5F5F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000"/>
              <a:buNone/>
              <a:defRPr>
                <a:solidFill>
                  <a:srgbClr val="F5F5F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000"/>
              <a:buNone/>
              <a:defRPr>
                <a:solidFill>
                  <a:srgbClr val="F5F5F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000"/>
              <a:buNone/>
              <a:defRPr>
                <a:solidFill>
                  <a:srgbClr val="F5F5F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000"/>
              <a:buNone/>
              <a:defRPr>
                <a:solidFill>
                  <a:srgbClr val="F5F5F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000"/>
              <a:buNone/>
              <a:defRPr>
                <a:solidFill>
                  <a:srgbClr val="F5F5F5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0" type="dt"/>
          </p:nvPr>
        </p:nvSpPr>
        <p:spPr>
          <a:xfrm>
            <a:off x="167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2834680" y="975201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263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722313" y="4406900"/>
            <a:ext cx="14398351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ndara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722312" y="2906713"/>
            <a:ext cx="16486583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2000"/>
              <a:buNone/>
              <a:defRPr sz="2000">
                <a:solidFill>
                  <a:srgbClr val="F5F5F5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1800"/>
              <a:buNone/>
              <a:defRPr sz="1800">
                <a:solidFill>
                  <a:srgbClr val="F5F5F5"/>
                </a:solidFill>
              </a:defRPr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1600"/>
              <a:buNone/>
              <a:defRPr sz="1600">
                <a:solidFill>
                  <a:srgbClr val="F5F5F5"/>
                </a:solidFill>
              </a:defRPr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1400"/>
              <a:buNone/>
              <a:defRPr sz="1400">
                <a:solidFill>
                  <a:srgbClr val="F5F5F5"/>
                </a:solidFill>
              </a:defRPr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1400"/>
              <a:buNone/>
              <a:defRPr sz="1400">
                <a:solidFill>
                  <a:srgbClr val="F5F5F5"/>
                </a:solidFill>
              </a:defRPr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1400"/>
              <a:buNone/>
              <a:defRPr sz="1400">
                <a:solidFill>
                  <a:srgbClr val="F5F5F5"/>
                </a:solidFill>
              </a:defRPr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1400"/>
              <a:buNone/>
              <a:defRPr sz="1400">
                <a:solidFill>
                  <a:srgbClr val="F5F5F5"/>
                </a:solidFill>
              </a:defRPr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1400"/>
              <a:buNone/>
              <a:defRPr sz="1400">
                <a:solidFill>
                  <a:srgbClr val="F5F5F5"/>
                </a:solidFill>
              </a:defRPr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1400"/>
              <a:buNone/>
              <a:defRPr sz="1400">
                <a:solidFill>
                  <a:srgbClr val="F5F5F5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167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2834680" y="975201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263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274638"/>
            <a:ext cx="134393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167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2834680" y="975201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263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134393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1" name="Google Shape;41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167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2834680" y="975201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6263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457200" y="274638"/>
            <a:ext cx="134393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167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2834680" y="975201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263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idx="10" type="dt"/>
          </p:nvPr>
        </p:nvSpPr>
        <p:spPr>
          <a:xfrm>
            <a:off x="167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2834680" y="975201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6263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167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2834680" y="975201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263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167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2834680" y="975201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6263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134393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  <a:defRPr b="0" i="0" sz="4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759124"/>
            <a:ext cx="17471776" cy="7704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4064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167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5F5F5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834680" y="975201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5F5F5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263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5F5F5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5F5F5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5F5F5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5F5F5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5F5F5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5F5F5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5F5F5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5F5F5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F5F5F5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585603" y="9295871"/>
            <a:ext cx="3343373" cy="91228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13450" y="1123941"/>
            <a:ext cx="13006500" cy="26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1"/>
              <a:buFont typeface="Arial"/>
              <a:buNone/>
            </a:pPr>
            <a:r>
              <a:rPr lang="tr-TR" sz="542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Resource Sharing </a:t>
            </a:r>
            <a:endParaRPr sz="542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1"/>
              <a:buFont typeface="Arial"/>
              <a:buNone/>
            </a:pPr>
            <a:r>
              <a:rPr lang="tr-TR" sz="542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in a Post-Pandemic World</a:t>
            </a:r>
            <a:endParaRPr i="1" sz="5060"/>
          </a:p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5640350" y="7187350"/>
            <a:ext cx="11784300" cy="16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Peter Collins, OCLC (USA)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Peter Bae, Princeton University Library (USA)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Silvana Mangiaracina, </a:t>
            </a:r>
            <a:r>
              <a:rPr lang="tr-TR"/>
              <a:t>CNR Bologna Research Area Library (Italy)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Ertugrul Cimen, MEF University Library (Turkey)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 rot="-5400000">
            <a:off x="14579734" y="4676319"/>
            <a:ext cx="63367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PROJECT NUMBER </a:t>
            </a:r>
            <a:r>
              <a:rPr b="0" i="0" lang="tr-TR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2020-1-IT02-KA226-HE-095624</a:t>
            </a:r>
            <a:br>
              <a:rPr b="0" i="0" lang="tr-TR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1" i="0" lang="tr-TR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CUP NUMBER </a:t>
            </a:r>
            <a:r>
              <a:rPr b="0" i="0" lang="tr-TR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B65F21000120006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457200" y="912613"/>
            <a:ext cx="1343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tr-TR" sz="3700">
                <a:solidFill>
                  <a:srgbClr val="004827"/>
                </a:solidFill>
                <a:latin typeface="Oswald"/>
                <a:ea typeface="Oswald"/>
                <a:cs typeface="Oswald"/>
                <a:sym typeface="Oswald"/>
              </a:rPr>
              <a:t>RSCVD (or ‘received’) : Resource Sharing in the times of COVID</a:t>
            </a:r>
            <a:endParaRPr b="1" sz="3700">
              <a:solidFill>
                <a:srgbClr val="004827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960"/>
              <a:buFont typeface="Candara"/>
              <a:buNone/>
            </a:pPr>
            <a:r>
              <a:t/>
            </a:r>
            <a:endParaRPr sz="3959">
              <a:solidFill>
                <a:srgbClr val="004827"/>
              </a:solidFill>
            </a:endParaRPr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457200" y="1759124"/>
            <a:ext cx="17471700" cy="7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As of July, 2021, 16,113 requests received and 9,062 requests are filled. (56% fill rate)</a:t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18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Requests cam from 28 unique countries.</a:t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More than 600 items supplied through Open Access Button.</a:t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No average turnaround time but more than 50% of requests were filled within a week.</a:t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Volunteers either share the e-resources or scan items or </a:t>
            </a:r>
            <a:r>
              <a:rPr b="1" lang="tr-TR" u="sng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contribute their search skills.</a:t>
            </a:r>
            <a:endParaRPr b="1" u="sng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We use secure delivery methods such as OCLC Article Express or RapidX, or others. No email attachment.  </a:t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18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Top 5 supplying</a:t>
            </a:r>
            <a:r>
              <a:rPr b="1" lang="tr-TR" sz="3100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 libraries include, </a:t>
            </a:r>
            <a:r>
              <a:rPr b="1" lang="tr-TR" sz="3100">
                <a:solidFill>
                  <a:srgbClr val="004827"/>
                </a:solidFill>
                <a:highlight>
                  <a:srgbClr val="FFFFFF"/>
                </a:highlight>
                <a:latin typeface="Average"/>
                <a:ea typeface="Average"/>
                <a:cs typeface="Average"/>
                <a:sym typeface="Average"/>
              </a:rPr>
              <a:t>Bahcesehir University Library</a:t>
            </a:r>
            <a:r>
              <a:rPr b="1" lang="tr-TR" sz="3100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, MEF University Library, University of Leeds Library, Universidade da Coruña Library, Ozyegin University Library </a:t>
            </a:r>
            <a:endParaRPr b="1" sz="3100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6114525" y="557622"/>
            <a:ext cx="77820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lang="tr-TR" sz="3700">
                <a:solidFill>
                  <a:srgbClr val="004827"/>
                </a:solidFill>
                <a:latin typeface="Oswald"/>
                <a:ea typeface="Oswald"/>
                <a:cs typeface="Oswald"/>
                <a:sym typeface="Oswald"/>
              </a:rPr>
              <a:t>Requests came from</a:t>
            </a:r>
            <a:endParaRPr/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457200" y="1759124"/>
            <a:ext cx="17471700" cy="7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975" y="716325"/>
            <a:ext cx="5700900" cy="285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2450" y="1955975"/>
            <a:ext cx="11808401" cy="73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6114525" y="557622"/>
            <a:ext cx="7782000" cy="86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1" lang="tr-TR" sz="3700">
                <a:solidFill>
                  <a:srgbClr val="004827"/>
                </a:solidFill>
                <a:latin typeface="Oswald"/>
                <a:ea typeface="Oswald"/>
                <a:cs typeface="Oswald"/>
                <a:sym typeface="Oswald"/>
              </a:rPr>
              <a:t>Requests supplied by</a:t>
            </a:r>
            <a:endParaRPr/>
          </a:p>
        </p:txBody>
      </p:sp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457200" y="1759124"/>
            <a:ext cx="17471700" cy="7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200" y="461475"/>
            <a:ext cx="6700150" cy="33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050" y="1948625"/>
            <a:ext cx="11830425" cy="732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457200" y="912613"/>
            <a:ext cx="1343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tr-TR" sz="3700">
                <a:solidFill>
                  <a:srgbClr val="004827"/>
                </a:solidFill>
                <a:latin typeface="Oswald"/>
                <a:ea typeface="Oswald"/>
                <a:cs typeface="Oswald"/>
                <a:sym typeface="Oswald"/>
              </a:rPr>
              <a:t>RSCVD (or ‘received’) : Resource Sharing in the times of COVID</a:t>
            </a:r>
            <a:endParaRPr b="1" sz="3700">
              <a:solidFill>
                <a:srgbClr val="004827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tr-TR" sz="3700">
                <a:solidFill>
                  <a:srgbClr val="004827"/>
                </a:solidFill>
                <a:latin typeface="Oswald"/>
                <a:ea typeface="Oswald"/>
                <a:cs typeface="Oswald"/>
                <a:sym typeface="Oswald"/>
              </a:rPr>
              <a:t>Future Plans</a:t>
            </a:r>
            <a:endParaRPr b="1" sz="3700">
              <a:solidFill>
                <a:srgbClr val="004827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960"/>
              <a:buFont typeface="Candara"/>
              <a:buNone/>
            </a:pPr>
            <a:r>
              <a:t/>
            </a:r>
            <a:endParaRPr sz="3959">
              <a:solidFill>
                <a:srgbClr val="004827"/>
              </a:solidFill>
            </a:endParaRPr>
          </a:p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457200" y="1759124"/>
            <a:ext cx="17471700" cy="7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25450" lvl="0" marL="8001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4827"/>
              </a:buClr>
              <a:buSzPts val="3100"/>
              <a:buFont typeface="Average"/>
              <a:buChar char="•"/>
            </a:pPr>
            <a:r>
              <a:rPr b="1" lang="tr-TR" sz="3100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More stable Platform for International Resource Sharing. </a:t>
            </a:r>
            <a:endParaRPr b="1" i="1" sz="3100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1" marL="12001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100"/>
              <a:buFont typeface="Average"/>
              <a:buChar char="–"/>
            </a:pPr>
            <a:r>
              <a:rPr b="1" i="1" lang="tr-TR" sz="3100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Can we have a secure delivery methods embedded? </a:t>
            </a:r>
            <a:endParaRPr b="1" i="1" sz="3100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1" marL="12001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100"/>
              <a:buFont typeface="Average"/>
              <a:buChar char="–"/>
            </a:pPr>
            <a:r>
              <a:rPr b="1" i="1" lang="tr-TR" sz="3100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What about IFLA Vouchers? hmm…</a:t>
            </a:r>
            <a:endParaRPr b="1" i="1" sz="3100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2545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100"/>
              <a:buFont typeface="Average"/>
              <a:buChar char="•"/>
            </a:pPr>
            <a:r>
              <a:rPr b="1" lang="tr-TR" sz="3100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Platform for the countries without National Resource Sharing platform. </a:t>
            </a:r>
            <a:endParaRPr b="1" sz="3100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2545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100"/>
              <a:buFont typeface="Average"/>
              <a:buChar char="•"/>
            </a:pPr>
            <a:r>
              <a:rPr b="1" lang="tr-TR" sz="3100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We do not want to replace existing resource sharing network. But we wish to bridge between the National Resource Sharing Networks and fill the gaps.</a:t>
            </a:r>
            <a:endParaRPr b="1" sz="3100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2545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100"/>
              <a:buFont typeface="Average"/>
              <a:buChar char="•"/>
            </a:pPr>
            <a:r>
              <a:rPr b="1" lang="tr-TR" sz="3100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Organizational structure for a sustainable future(Steering Committee and Volunteers from less participating regions.)</a:t>
            </a:r>
            <a:endParaRPr b="1" sz="3100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2545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100"/>
              <a:buFont typeface="Average"/>
              <a:buChar char="•"/>
            </a:pPr>
            <a:r>
              <a:rPr b="1" lang="tr-TR" sz="3100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We will not stop as a temporary emergency initiative. </a:t>
            </a:r>
            <a:endParaRPr b="1" sz="3100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2545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100"/>
              <a:buFont typeface="Average"/>
              <a:buChar char="•"/>
            </a:pPr>
            <a:r>
              <a:rPr b="1" lang="tr-TR" sz="3100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The EU granted ERASMUS funding for the initiative in Feb. 2021. </a:t>
            </a:r>
            <a:endParaRPr b="1" sz="3100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1413275" y="903725"/>
            <a:ext cx="114693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We make the world better place, </a:t>
            </a:r>
            <a:endParaRPr sz="4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page by page, article by article.</a:t>
            </a:r>
            <a:endParaRPr sz="4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Thank you.</a:t>
            </a:r>
            <a:endParaRPr sz="48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tr-TR" sz="34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rscvd.org  (ifladdrs@gmail.com)</a:t>
            </a:r>
            <a:endParaRPr b="1" sz="340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8458819" y="7187350"/>
            <a:ext cx="8966100" cy="16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 txBox="1"/>
          <p:nvPr/>
        </p:nvSpPr>
        <p:spPr>
          <a:xfrm rot="-5400000">
            <a:off x="14579720" y="4676437"/>
            <a:ext cx="6336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PROJECT NUMBER </a:t>
            </a:r>
            <a:r>
              <a:rPr b="0" i="0" lang="tr-TR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2020-1-IT02-KA226-HE-095624</a:t>
            </a:r>
            <a:br>
              <a:rPr b="0" i="0" lang="tr-TR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1" i="0" lang="tr-TR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CUP NUMBER </a:t>
            </a:r>
            <a:r>
              <a:rPr b="0" i="0" lang="tr-TR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B65F21000120006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13450" y="1123941"/>
            <a:ext cx="13006500" cy="262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1"/>
              <a:buFont typeface="Arial"/>
              <a:buNone/>
            </a:pPr>
            <a:r>
              <a:rPr lang="tr-TR" sz="542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RSCVD: Resource Sharing </a:t>
            </a:r>
            <a:endParaRPr sz="5420">
              <a:solidFill>
                <a:schemeClr val="lt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91"/>
              <a:buFont typeface="Arial"/>
              <a:buNone/>
            </a:pPr>
            <a:r>
              <a:rPr lang="tr-TR" sz="542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rPr>
              <a:t>in the Times of COVID</a:t>
            </a:r>
            <a:endParaRPr i="1" sz="5060"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8458819" y="7187350"/>
            <a:ext cx="8966100" cy="16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Peter Bae, Princeton University Library (USA)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 rot="-5400000">
            <a:off x="14579720" y="4676437"/>
            <a:ext cx="6336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PROJECT NUMBER </a:t>
            </a:r>
            <a:r>
              <a:rPr b="0" i="0" lang="tr-TR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2020-1-IT02-KA226-HE-095624</a:t>
            </a:r>
            <a:br>
              <a:rPr b="0" i="0" lang="tr-TR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b="1" i="0" lang="tr-TR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CUP NUMBER </a:t>
            </a:r>
            <a:r>
              <a:rPr b="0" i="0" lang="tr-TR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B65F21000120006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ctrTitle"/>
          </p:nvPr>
        </p:nvSpPr>
        <p:spPr>
          <a:xfrm>
            <a:off x="792125" y="3069625"/>
            <a:ext cx="171711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600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What ILL community can do   </a:t>
            </a:r>
            <a:endParaRPr b="1" sz="5600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457200" rt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tr-TR" sz="5600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in the times of Pandemic?</a:t>
            </a:r>
            <a:endParaRPr sz="6200">
              <a:solidFill>
                <a:srgbClr val="004827"/>
              </a:solidFill>
            </a:endParaRPr>
          </a:p>
        </p:txBody>
      </p:sp>
      <p:sp>
        <p:nvSpPr>
          <p:cNvPr id="100" name="Google Shape;100;p15"/>
          <p:cNvSpPr txBox="1"/>
          <p:nvPr>
            <p:ph idx="1" type="subTitle"/>
          </p:nvPr>
        </p:nvSpPr>
        <p:spPr>
          <a:xfrm>
            <a:off x="1371600" y="3886201"/>
            <a:ext cx="16485367" cy="1617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200"/>
              <a:buNone/>
            </a:pPr>
            <a:r>
              <a:t/>
            </a:r>
            <a:endParaRPr>
              <a:solidFill>
                <a:srgbClr val="004827"/>
              </a:solidFill>
            </a:endParaRPr>
          </a:p>
        </p:txBody>
      </p:sp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167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/>
              <a:t>09/07/21</a:t>
            </a:r>
            <a:endParaRPr/>
          </a:p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2834680" y="975201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6263680" y="975201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457200" y="912613"/>
            <a:ext cx="1343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tr-TR" sz="3700">
                <a:solidFill>
                  <a:srgbClr val="004827"/>
                </a:solidFill>
                <a:latin typeface="Oswald"/>
                <a:ea typeface="Oswald"/>
                <a:cs typeface="Oswald"/>
                <a:sym typeface="Oswald"/>
              </a:rPr>
              <a:t>RSCVD (or ‘received’) : Resource Sharing in the times of COVID</a:t>
            </a:r>
            <a:endParaRPr b="1" sz="3700">
              <a:solidFill>
                <a:srgbClr val="004827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960"/>
              <a:buFont typeface="Candara"/>
              <a:buNone/>
            </a:pPr>
            <a:r>
              <a:t/>
            </a:r>
            <a:endParaRPr sz="3959">
              <a:solidFill>
                <a:srgbClr val="004827"/>
              </a:solidFill>
            </a:endParaRPr>
          </a:p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457200" y="1759124"/>
            <a:ext cx="17471776" cy="7704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8001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National resource sharing network is jeopardized and no reliable International Resource Sharing network exists.</a:t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Discussion Started in March 2020 with colleagues of NILDE in Italy and IFLA Document Delivery and Resource Sharing Section Standing Committee.</a:t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Situations in Italy, Europe, and World Wide.</a:t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A minimalistic workflow. (“let’s start first.”)</a:t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Assistance of OA.Works  for Web Request Form</a:t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Rscvd.org</a:t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First Requests received on April 21st 2020.</a:t>
            </a:r>
            <a:endParaRPr sz="4500">
              <a:solidFill>
                <a:srgbClr val="00482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457200" y="274638"/>
            <a:ext cx="134393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457200" y="1759124"/>
            <a:ext cx="17471776" cy="7704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0650" y="239837"/>
            <a:ext cx="8722225" cy="980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457200" y="274638"/>
            <a:ext cx="1343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457200" y="1759124"/>
            <a:ext cx="17471700" cy="7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467" y="163188"/>
            <a:ext cx="9072426" cy="996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457200" y="274638"/>
            <a:ext cx="1343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457200" y="1759124"/>
            <a:ext cx="17471700" cy="7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275" y="276063"/>
            <a:ext cx="6596649" cy="973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>
            <p:ph type="title"/>
          </p:nvPr>
        </p:nvSpPr>
        <p:spPr>
          <a:xfrm>
            <a:off x="457200" y="274638"/>
            <a:ext cx="1343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ndara"/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457200" y="1759124"/>
            <a:ext cx="17471700" cy="7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050" y="767450"/>
            <a:ext cx="12409701" cy="875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>
            <p:ph type="title"/>
          </p:nvPr>
        </p:nvSpPr>
        <p:spPr>
          <a:xfrm>
            <a:off x="457200" y="912613"/>
            <a:ext cx="1343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tr-TR" sz="3700">
                <a:solidFill>
                  <a:srgbClr val="004827"/>
                </a:solidFill>
                <a:latin typeface="Oswald"/>
                <a:ea typeface="Oswald"/>
                <a:cs typeface="Oswald"/>
                <a:sym typeface="Oswald"/>
              </a:rPr>
              <a:t>RSCVD (or ‘received’) : Resource Sharing in the times of COVID</a:t>
            </a:r>
            <a:endParaRPr b="1" sz="3700">
              <a:solidFill>
                <a:srgbClr val="004827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960"/>
              <a:buFont typeface="Candara"/>
              <a:buNone/>
            </a:pPr>
            <a:r>
              <a:t/>
            </a:r>
            <a:endParaRPr sz="3959">
              <a:solidFill>
                <a:srgbClr val="004827"/>
              </a:solidFill>
            </a:endParaRPr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457200" y="1759124"/>
            <a:ext cx="17471700" cy="77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8001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Only librarians currently working in a not-for-profit library can make the request (Interlibrary Loan, not Inter-personal loan). </a:t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Volunteers are librarians from various institutions.</a:t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We verify the requesters(name and Official email addresses).</a:t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Electronic Delivery only(book chapters and Journal articles).</a:t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FREE Service(simple workflow). </a:t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431800" lvl="0" marL="800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4827"/>
              </a:buClr>
              <a:buSzPts val="3200"/>
              <a:buFont typeface="Average"/>
              <a:buChar char="•"/>
            </a:pPr>
            <a:r>
              <a:rPr b="1" lang="tr-TR">
                <a:solidFill>
                  <a:srgbClr val="004827"/>
                </a:solidFill>
                <a:latin typeface="Average"/>
                <a:ea typeface="Average"/>
                <a:cs typeface="Average"/>
                <a:sym typeface="Average"/>
              </a:rPr>
              <a:t>Recommend to follow the Copyrights law of each country. </a:t>
            </a:r>
            <a:endParaRPr b="1">
              <a:solidFill>
                <a:srgbClr val="004827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rmes">
  <a:themeElements>
    <a:clrScheme name="Hermes">
      <a:dk1>
        <a:srgbClr val="F1F2F1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